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94" r:id="rId2"/>
    <p:sldId id="317" r:id="rId3"/>
    <p:sldId id="318" r:id="rId4"/>
    <p:sldId id="319" r:id="rId5"/>
    <p:sldId id="295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08" r:id="rId7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9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0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5CE61-7E92-4F09-8D6D-DE02E58BB7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80C7E-DC37-4CE2-8B06-D1F94A114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079B6-05FF-48B9-ABD2-04292C28FF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9FA865-EFF3-48DF-9FF9-ABFDBCBEC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503DE-6C9F-469B-9863-35B1284300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00CE-0BD8-4B15-BAC3-DA45EADD8B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1558F-9A93-454D-8F1A-B55B981A13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D994F-3231-486D-980A-30B881573B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322B0-2A20-4BD5-B9C6-C49D00D4F2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4C5AC-ED01-49AD-8938-E9C92E93C3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956EF-3642-41B8-A851-CC34577B9A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583FB-55AE-45D3-8B3E-2D1F793872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289C6E-8F40-4C48-8B68-7B57E69B35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The difference between prisms &amp; pyramids.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b="1" i="1"/>
              <a:t>“It’s all about how you slice it!”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124200" y="28956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971800" y="27432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2819400" y="2590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3124200" y="28956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971800" y="27432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819400" y="2590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667000" y="2438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124200" y="28956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2971800" y="27432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2819400" y="2590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2667000" y="2438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2514600" y="2286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2514600" y="2286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4114800" y="2286000"/>
            <a:ext cx="1143000" cy="1143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4114800" y="3733800"/>
            <a:ext cx="11430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514600" y="3733800"/>
            <a:ext cx="11430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1219200" y="381000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Presto! A triangular prism!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3732213" y="3327400"/>
            <a:ext cx="657225" cy="5048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362200"/>
            <a:ext cx="7772400" cy="1143000"/>
          </a:xfrm>
        </p:spPr>
        <p:txBody>
          <a:bodyPr/>
          <a:lstStyle/>
          <a:p>
            <a:r>
              <a:rPr lang="en-US"/>
              <a:t>Pyramids and prisms are specific kinds of polyhedra.</a:t>
            </a:r>
            <a:br>
              <a:rPr lang="en-US"/>
            </a:br>
            <a:r>
              <a:rPr lang="en-US"/>
              <a:t>The word polyhedra is the plural form of polyhedron.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732213" y="3327400"/>
            <a:ext cx="657225" cy="5048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3694113" y="3313113"/>
            <a:ext cx="528637" cy="401637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732213" y="3327400"/>
            <a:ext cx="657225" cy="5048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3694113" y="3313113"/>
            <a:ext cx="528637" cy="401637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3735388" y="3303588"/>
            <a:ext cx="374650" cy="27305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732213" y="3327400"/>
            <a:ext cx="657225" cy="5048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3694113" y="3313113"/>
            <a:ext cx="528637" cy="401637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3735388" y="3303588"/>
            <a:ext cx="374650" cy="27305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3733800" y="3276600"/>
            <a:ext cx="222250" cy="19685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3708400" y="3354388"/>
            <a:ext cx="1371600" cy="1219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3733800" y="3352800"/>
            <a:ext cx="1143000" cy="9906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3708400" y="3328988"/>
            <a:ext cx="990600" cy="8382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3709988" y="3355975"/>
            <a:ext cx="809625" cy="6572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3732213" y="3327400"/>
            <a:ext cx="657225" cy="50482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3694113" y="3313113"/>
            <a:ext cx="528637" cy="401637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3735388" y="3303588"/>
            <a:ext cx="374650" cy="27305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733800" y="32766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3733800" y="3276600"/>
            <a:ext cx="222250" cy="19685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36471"/>
                  <a:invGamma/>
                </a:schemeClr>
              </a:gs>
            </a:gsLst>
            <a:lin ang="2700000" scaled="1"/>
          </a:gra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3733800" y="32766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3733800" y="3276600"/>
            <a:ext cx="152400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3657600" y="3276600"/>
            <a:ext cx="7620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3733800" y="3276600"/>
            <a:ext cx="15240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838200" y="457200"/>
            <a:ext cx="701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Presto! A triangular pyramid!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4038600" y="38862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4191000" y="34290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4191000" y="31242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4191000" y="34290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4191000" y="31242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4191000" y="34290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4191000" y="28194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poly</a:t>
            </a:r>
            <a:r>
              <a:rPr lang="en-US" b="1" i="1" u="sng"/>
              <a:t>gon</a:t>
            </a:r>
            <a:r>
              <a:rPr lang="en-US"/>
              <a:t> is a 2-dimensional shape.</a:t>
            </a: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1371600" y="2895600"/>
            <a:ext cx="914400" cy="914400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5105400" y="4648200"/>
            <a:ext cx="1214438" cy="914400"/>
          </a:xfrm>
          <a:prstGeom prst="parallelogram">
            <a:avLst>
              <a:gd name="adj" fmla="val 33203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6858000" y="24384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3124200" y="3733800"/>
            <a:ext cx="914400" cy="914400"/>
          </a:xfrm>
          <a:prstGeom prst="rtTriangle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1219200" y="51816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4191000" y="31242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4191000" y="34290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4191000" y="28194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>
            <a:off x="4191000" y="2514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4191000" y="37338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4191000" y="31242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4191000" y="34290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4191000" y="28194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4191000" y="2514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4191000" y="2133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4191000" y="4038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4191000" y="2133600"/>
            <a:ext cx="20574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5181600" y="2133600"/>
            <a:ext cx="7620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4191000" y="2971800"/>
            <a:ext cx="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6248400" y="2971800"/>
            <a:ext cx="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5257800" y="3733800"/>
            <a:ext cx="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914400" y="38100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Presto! A square prism!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3810000" y="3048000"/>
            <a:ext cx="19050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3810000" y="3048000"/>
            <a:ext cx="19050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4140200" y="2743200"/>
            <a:ext cx="1219200" cy="1219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3810000" y="3048000"/>
            <a:ext cx="19050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4140200" y="2743200"/>
            <a:ext cx="1219200" cy="1219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267200" y="2514600"/>
            <a:ext cx="990600" cy="838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3810000" y="3048000"/>
            <a:ext cx="19050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4140200" y="2743200"/>
            <a:ext cx="1219200" cy="1219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4267200" y="2514600"/>
            <a:ext cx="990600" cy="838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4495800" y="2362200"/>
            <a:ext cx="533400" cy="457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3505200" y="3505200"/>
            <a:ext cx="2514600" cy="2057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3810000" y="3048000"/>
            <a:ext cx="1905000" cy="16764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4140200" y="2743200"/>
            <a:ext cx="1219200" cy="1219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4267200" y="2514600"/>
            <a:ext cx="990600" cy="838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4495800" y="2362200"/>
            <a:ext cx="533400" cy="4572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4648200" y="2286000"/>
            <a:ext cx="228600" cy="228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poly</a:t>
            </a:r>
            <a:r>
              <a:rPr lang="en-US" b="1" i="1" u="sng"/>
              <a:t>hedron</a:t>
            </a:r>
            <a:r>
              <a:rPr lang="en-US"/>
              <a:t> is a 3-dimensional shape.</a:t>
            </a:r>
          </a:p>
        </p:txBody>
      </p:sp>
      <p:sp>
        <p:nvSpPr>
          <p:cNvPr id="67587" name="AutoShape 3"/>
          <p:cNvSpPr>
            <a:spLocks noChangeArrowheads="1"/>
          </p:cNvSpPr>
          <p:nvPr/>
        </p:nvSpPr>
        <p:spPr bwMode="auto">
          <a:xfrm>
            <a:off x="1371600" y="2895600"/>
            <a:ext cx="914400" cy="914400"/>
          </a:xfrm>
          <a:prstGeom prst="octagon">
            <a:avLst>
              <a:gd name="adj" fmla="val 29287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auto">
          <a:xfrm>
            <a:off x="5105400" y="4648200"/>
            <a:ext cx="1214438" cy="914400"/>
          </a:xfrm>
          <a:prstGeom prst="parallelogram">
            <a:avLst>
              <a:gd name="adj" fmla="val 33203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auto">
          <a:xfrm>
            <a:off x="6858000" y="24384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67590" name="AutoShape 6"/>
          <p:cNvSpPr>
            <a:spLocks noChangeArrowheads="1"/>
          </p:cNvSpPr>
          <p:nvPr/>
        </p:nvSpPr>
        <p:spPr bwMode="auto">
          <a:xfrm>
            <a:off x="3124200" y="3733800"/>
            <a:ext cx="914400" cy="914400"/>
          </a:xfrm>
          <a:prstGeom prst="rtTriangle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1219200" y="51816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7391400" y="51816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 flipV="1">
            <a:off x="7010400" y="3886200"/>
            <a:ext cx="1295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H="1" flipV="1">
            <a:off x="7010400" y="3886200"/>
            <a:ext cx="381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 flipH="1" flipV="1">
            <a:off x="7010400" y="3962400"/>
            <a:ext cx="381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6" name="AutoShape 12"/>
          <p:cNvSpPr>
            <a:spLocks noChangeArrowheads="1"/>
          </p:cNvSpPr>
          <p:nvPr/>
        </p:nvSpPr>
        <p:spPr bwMode="auto">
          <a:xfrm>
            <a:off x="4267200" y="2971800"/>
            <a:ext cx="914400" cy="914400"/>
          </a:xfrm>
          <a:prstGeom prst="rtTriangl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7" name="Line 13"/>
          <p:cNvSpPr>
            <a:spLocks noChangeShapeType="1"/>
          </p:cNvSpPr>
          <p:nvPr/>
        </p:nvSpPr>
        <p:spPr bwMode="auto">
          <a:xfrm flipV="1">
            <a:off x="4267200" y="22098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 flipV="1">
            <a:off x="5181600" y="2209800"/>
            <a:ext cx="838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3276600" y="3962400"/>
            <a:ext cx="3048000" cy="2514600"/>
          </a:xfrm>
          <a:prstGeom prst="diamond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>
            <a:off x="3276600" y="2362200"/>
            <a:ext cx="1447800" cy="2819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4751388" y="2438400"/>
            <a:ext cx="152400" cy="396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4724400" y="2438400"/>
            <a:ext cx="1600200" cy="2819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1066800" y="3048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Presto! A square pyramid!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prism is made of congruent shapes.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4038600" y="32004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3200400" y="41148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3657600" y="36576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2819400" y="44958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1219200" y="27432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6629400" y="4191000"/>
            <a:ext cx="1524000" cy="1524000"/>
          </a:xfrm>
          <a:prstGeom prst="octagon">
            <a:avLst>
              <a:gd name="adj" fmla="val 29287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pyramid is made of similar shapes that get smaller and smaller.</a:t>
            </a:r>
          </a:p>
        </p:txBody>
      </p:sp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3200400" y="4038600"/>
            <a:ext cx="2057400" cy="18288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3429000" y="3733800"/>
            <a:ext cx="1676400" cy="14478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3581400" y="3505200"/>
            <a:ext cx="1295400" cy="12192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3810000" y="3352800"/>
            <a:ext cx="762000" cy="7620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381000" y="1828800"/>
            <a:ext cx="2057400" cy="18288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6324600" y="4495800"/>
            <a:ext cx="762000" cy="609600"/>
          </a:xfrm>
          <a:prstGeom prst="pentagon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752600"/>
            <a:ext cx="7772400" cy="1143000"/>
          </a:xfrm>
        </p:spPr>
        <p:txBody>
          <a:bodyPr/>
          <a:lstStyle/>
          <a:p>
            <a:r>
              <a:rPr lang="en-US"/>
              <a:t>If you know the names of common polygons, then naming a prism or pyramid will be easy for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 at the polygon on the bottom of the shape.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895600" y="3124200"/>
            <a:ext cx="31242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polygon is a rectangle.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895600" y="3124200"/>
            <a:ext cx="31242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shape is a rectangular prism.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895600" y="3124200"/>
            <a:ext cx="3124200" cy="8382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801800" prstMaterial="legacyWirefram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shape is a rectangular pyramid.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2895600" y="3124200"/>
            <a:ext cx="3124200" cy="8382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895600" y="3124200"/>
            <a:ext cx="31242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2895600" y="1905000"/>
            <a:ext cx="4343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 flipV="1">
            <a:off x="6019800" y="1905000"/>
            <a:ext cx="1219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 flipV="1">
            <a:off x="6019800" y="1905000"/>
            <a:ext cx="1219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is a pentagon.</a:t>
            </a:r>
          </a:p>
        </p:txBody>
      </p:sp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3886200" y="3657600"/>
            <a:ext cx="1876425" cy="1752600"/>
          </a:xfrm>
          <a:prstGeom prst="pentag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is a pentagonal prism.</a:t>
            </a:r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3886200" y="3657600"/>
            <a:ext cx="1876425" cy="1752600"/>
          </a:xfrm>
          <a:prstGeom prst="pentag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6172200" y="2743200"/>
            <a:ext cx="1876425" cy="1752600"/>
          </a:xfrm>
          <a:prstGeom prst="pentag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V="1">
            <a:off x="4800600" y="2743200"/>
            <a:ext cx="2286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V="1">
            <a:off x="5715000" y="3429000"/>
            <a:ext cx="2286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 flipV="1">
            <a:off x="5410200" y="4495800"/>
            <a:ext cx="2286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 flipV="1">
            <a:off x="3962400" y="3429000"/>
            <a:ext cx="2209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 flipV="1">
            <a:off x="4191000" y="4495800"/>
            <a:ext cx="2286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AutoShape 2053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is a pentagonal pyramid.</a:t>
            </a:r>
          </a:p>
        </p:txBody>
      </p:sp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3886200" y="3657600"/>
            <a:ext cx="1876425" cy="1752600"/>
          </a:xfrm>
          <a:prstGeom prst="pentag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V="1">
            <a:off x="4267200" y="1905000"/>
            <a:ext cx="60960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H="1" flipV="1">
            <a:off x="4876800" y="1981200"/>
            <a:ext cx="53340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V="1">
            <a:off x="3886200" y="1981200"/>
            <a:ext cx="9906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H="1" flipV="1">
            <a:off x="4876800" y="1981200"/>
            <a:ext cx="8382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 flipV="1">
            <a:off x="4876800" y="2057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is an octagon.</a:t>
            </a: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>
            <a:off x="3505200" y="4114800"/>
            <a:ext cx="1828800" cy="16764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is an octagonal prism.</a:t>
            </a:r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>
            <a:off x="3505200" y="4114800"/>
            <a:ext cx="1828800" cy="16764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6477000" y="2362200"/>
            <a:ext cx="1828800" cy="16764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V="1">
            <a:off x="4876800" y="2362200"/>
            <a:ext cx="2895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V="1">
            <a:off x="5334000" y="2819400"/>
            <a:ext cx="2971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 flipV="1">
            <a:off x="5334000" y="3581400"/>
            <a:ext cx="2971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V="1">
            <a:off x="4876800" y="4038600"/>
            <a:ext cx="2971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 flipV="1">
            <a:off x="3962400" y="2362200"/>
            <a:ext cx="30480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V="1">
            <a:off x="3505200" y="3581400"/>
            <a:ext cx="2971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 flipV="1">
            <a:off x="3962400" y="4038600"/>
            <a:ext cx="2971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 flipV="1">
            <a:off x="3505200" y="2819400"/>
            <a:ext cx="29718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This is an octagonal pyramid.</a:t>
            </a:r>
          </a:p>
        </p:txBody>
      </p:sp>
      <p:sp>
        <p:nvSpPr>
          <p:cNvPr id="53251" name="AutoShape 3"/>
          <p:cNvSpPr>
            <a:spLocks noChangeArrowheads="1"/>
          </p:cNvSpPr>
          <p:nvPr/>
        </p:nvSpPr>
        <p:spPr bwMode="auto">
          <a:xfrm>
            <a:off x="3505200" y="4114800"/>
            <a:ext cx="1828800" cy="16764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 flipV="1">
            <a:off x="3962400" y="1676400"/>
            <a:ext cx="45720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H="1" flipV="1">
            <a:off x="4419600" y="1676400"/>
            <a:ext cx="45720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V="1">
            <a:off x="3505200" y="1676400"/>
            <a:ext cx="91440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H="1" flipV="1">
            <a:off x="4419600" y="1676400"/>
            <a:ext cx="91440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V="1">
            <a:off x="3505200" y="1676400"/>
            <a:ext cx="91440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 flipV="1">
            <a:off x="4419600" y="1752600"/>
            <a:ext cx="914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V="1">
            <a:off x="4038600" y="1752600"/>
            <a:ext cx="3810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 flipH="1" flipV="1">
            <a:off x="4419600" y="1752600"/>
            <a:ext cx="4572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/>
              <a:t>If you know the common polygons and if you know the difference between a prism and a pyramid, naming these shapes is easy.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981200"/>
            <a:ext cx="7772400" cy="1143000"/>
          </a:xfrm>
        </p:spPr>
        <p:txBody>
          <a:bodyPr/>
          <a:lstStyle/>
          <a:p>
            <a:r>
              <a:rPr lang="en-US"/>
              <a:t>The only unique name that you have to remember is the “cube.”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962400" y="43434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477000" y="54864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371600" y="55626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cube is a specific kind of rectangular prism.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962400" y="43434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6477000" y="54864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371600" y="55626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rectangular prism that has 6 congruent faces is called a cube.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7432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3657600" y="51816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45720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5486400" y="42672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3657600" y="33528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 rectangular prism that has 6 congruent faces is called a cube.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27432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3657600" y="51816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45720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5486400" y="42672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41148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2" name="Line 10"/>
          <p:cNvSpPr>
            <a:spLocks noChangeShapeType="1"/>
          </p:cNvSpPr>
          <p:nvPr/>
        </p:nvSpPr>
        <p:spPr bwMode="auto">
          <a:xfrm flipV="1">
            <a:off x="36576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 flipV="1">
            <a:off x="45720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 rectangular prism that has 6 congruent faces is called a cube.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27432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5720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5486400" y="42672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41148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5" name="Line 9"/>
          <p:cNvSpPr>
            <a:spLocks noChangeShapeType="1"/>
          </p:cNvSpPr>
          <p:nvPr/>
        </p:nvSpPr>
        <p:spPr bwMode="auto">
          <a:xfrm flipV="1">
            <a:off x="36576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6" name="Line 10"/>
          <p:cNvSpPr>
            <a:spLocks noChangeShapeType="1"/>
          </p:cNvSpPr>
          <p:nvPr/>
        </p:nvSpPr>
        <p:spPr bwMode="auto">
          <a:xfrm flipV="1">
            <a:off x="45720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7" name="Line 11"/>
          <p:cNvSpPr>
            <a:spLocks noChangeShapeType="1"/>
          </p:cNvSpPr>
          <p:nvPr/>
        </p:nvSpPr>
        <p:spPr bwMode="auto">
          <a:xfrm>
            <a:off x="4114800" y="4495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8" name="Line 12"/>
          <p:cNvSpPr>
            <a:spLocks noChangeShapeType="1"/>
          </p:cNvSpPr>
          <p:nvPr/>
        </p:nvSpPr>
        <p:spPr bwMode="auto">
          <a:xfrm flipV="1">
            <a:off x="36576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9" name="Line 13"/>
          <p:cNvSpPr>
            <a:spLocks noChangeShapeType="1"/>
          </p:cNvSpPr>
          <p:nvPr/>
        </p:nvSpPr>
        <p:spPr bwMode="auto">
          <a:xfrm flipV="1">
            <a:off x="45720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 rectangular prism that has 6 congruent faces is called a cube.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5720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5486400" y="42672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41148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 flipV="1">
            <a:off x="36576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45720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4114800" y="4495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V="1">
            <a:off x="36576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 flipV="1">
            <a:off x="45720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4114800" y="3581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 rectangular prism that has 6 congruent faces is called a cube.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5029200" y="35814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>
            <a:off x="41148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 flipV="1">
            <a:off x="36576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 flipV="1">
            <a:off x="45720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3" name="Line 9"/>
          <p:cNvSpPr>
            <a:spLocks noChangeShapeType="1"/>
          </p:cNvSpPr>
          <p:nvPr/>
        </p:nvSpPr>
        <p:spPr bwMode="auto">
          <a:xfrm>
            <a:off x="4114800" y="4495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 flipV="1">
            <a:off x="36576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 flipV="1">
            <a:off x="45720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6" name="Line 12"/>
          <p:cNvSpPr>
            <a:spLocks noChangeShapeType="1"/>
          </p:cNvSpPr>
          <p:nvPr/>
        </p:nvSpPr>
        <p:spPr bwMode="auto">
          <a:xfrm>
            <a:off x="4114800" y="3581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4114800" y="3581400"/>
            <a:ext cx="914400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 rectangular prism that has 6 congruent faces is called a cube.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3657600" y="4267200"/>
            <a:ext cx="9144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4114800" y="3581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 flipV="1">
            <a:off x="36576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 flipV="1">
            <a:off x="4572000" y="35814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4114800" y="4495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V="1">
            <a:off x="36576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 flipV="1">
            <a:off x="4572000" y="4495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4114800" y="3581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5029200" y="3581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4114800" y="4267200"/>
            <a:ext cx="457200" cy="228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991600" cy="6477000"/>
          </a:xfrm>
        </p:spPr>
        <p:txBody>
          <a:bodyPr/>
          <a:lstStyle/>
          <a:p>
            <a:r>
              <a:rPr lang="en-US"/>
              <a:t>A </a:t>
            </a:r>
            <a:r>
              <a:rPr lang="en-US" b="1"/>
              <a:t>sphere</a:t>
            </a:r>
            <a:r>
              <a:rPr lang="en-US"/>
              <a:t> is the set of all points in space that are the same distance from a point, the center of the sphere.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A </a:t>
            </a:r>
            <a:r>
              <a:rPr lang="en-US" b="1"/>
              <a:t>hemisphere</a:t>
            </a:r>
            <a:r>
              <a:rPr lang="en-US"/>
              <a:t> is created when a sphere is cut in half.</a:t>
            </a: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4267200" y="1676400"/>
            <a:ext cx="2590800" cy="2590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267200" y="2667000"/>
            <a:ext cx="2590800" cy="609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/>
          <a:lstStyle/>
          <a:p>
            <a:r>
              <a:rPr lang="en-US" sz="4000"/>
              <a:t>Surface Area of a Sphere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991600" cy="6477000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Surface area = 4 </a:t>
            </a:r>
            <a:r>
              <a:rPr lang="el-GR">
                <a:cs typeface="Arial" charset="0"/>
              </a:rPr>
              <a:t>π</a:t>
            </a:r>
            <a:r>
              <a:rPr lang="en-US">
                <a:cs typeface="Arial" charset="0"/>
              </a:rPr>
              <a:t> (radius)</a:t>
            </a:r>
            <a:r>
              <a:rPr lang="en-US" baseline="30000">
                <a:cs typeface="Arial" charset="0"/>
              </a:rPr>
              <a:t>2</a:t>
            </a:r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S = 4 </a:t>
            </a:r>
            <a:r>
              <a:rPr lang="el-GR">
                <a:cs typeface="Arial" charset="0"/>
              </a:rPr>
              <a:t>π</a:t>
            </a:r>
            <a:r>
              <a:rPr lang="en-US">
                <a:cs typeface="Arial" charset="0"/>
              </a:rPr>
              <a:t> r</a:t>
            </a:r>
            <a:r>
              <a:rPr lang="en-US" baseline="30000">
                <a:cs typeface="Arial" charset="0"/>
              </a:rPr>
              <a:t>2</a:t>
            </a:r>
            <a:endParaRPr lang="el-GR">
              <a:cs typeface="Arial" charset="0"/>
            </a:endParaRP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657600" y="2819400"/>
            <a:ext cx="3429000" cy="3581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657600" y="4186238"/>
            <a:ext cx="3429000" cy="842962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5257800" y="44958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5486400" y="4648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876800" y="4267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867400" y="43434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Radius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4000"/>
              <a:t>Find the Surface Area of a Sphere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en-US" dirty="0"/>
              <a:t>Find the surface area of the sphere.  Round your answer to the nearest whole number.</a:t>
            </a:r>
          </a:p>
          <a:p>
            <a:pPr>
              <a:buFontTx/>
              <a:buNone/>
            </a:pPr>
            <a:r>
              <a:rPr lang="en-US" dirty="0"/>
              <a:t>a.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   </a:t>
            </a:r>
          </a:p>
          <a:p>
            <a:pPr>
              <a:buFontTx/>
              <a:buNone/>
            </a:pPr>
            <a:r>
              <a:rPr lang="en-US" dirty="0"/>
              <a:t>   The radius is 8 in.</a:t>
            </a:r>
          </a:p>
        </p:txBody>
      </p:sp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4572000" y="1752600"/>
          <a:ext cx="1943100" cy="676275"/>
        </p:xfrm>
        <a:graphic>
          <a:graphicData uri="http://schemas.openxmlformats.org/presentationml/2006/ole">
            <p:oleObj spid="_x0000_s1026" name="Equation" r:id="rId3" imgW="583920" imgH="203040" progId="Equation.DSMT4">
              <p:embed/>
            </p:oleObj>
          </a:graphicData>
        </a:graphic>
      </p:graphicFrame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4935538" y="2590800"/>
          <a:ext cx="2151062" cy="860425"/>
        </p:xfrm>
        <a:graphic>
          <a:graphicData uri="http://schemas.openxmlformats.org/presentationml/2006/ole">
            <p:oleObj spid="_x0000_s1027" name="Equation" r:id="rId4" imgW="571320" imgH="228600" progId="Equation.DSMT4">
              <p:embed/>
            </p:oleObj>
          </a:graphicData>
        </a:graphic>
      </p:graphicFrame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457200" y="1757363"/>
            <a:ext cx="3429000" cy="3581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457200" y="3124200"/>
            <a:ext cx="3429000" cy="8429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2057400" y="3433763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2286000" y="3586163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2667000" y="3281363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8 in.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036344" y="3429000"/>
          <a:ext cx="4107656" cy="635000"/>
        </p:xfrm>
        <a:graphic>
          <a:graphicData uri="http://schemas.openxmlformats.org/presentationml/2006/ole">
            <p:oleObj spid="_x0000_s1029" name="Equation" r:id="rId5" imgW="12571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4000" dirty="0"/>
              <a:t>Find the Surface Area of a Sphere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r>
              <a:rPr lang="en-US" dirty="0"/>
              <a:t>Find the surface area of the sphere.  Round your answer to the nearest whole number.</a:t>
            </a:r>
          </a:p>
          <a:p>
            <a:pPr>
              <a:buFontTx/>
              <a:buNone/>
            </a:pPr>
            <a:r>
              <a:rPr lang="en-US" dirty="0"/>
              <a:t>b.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   </a:t>
            </a:r>
          </a:p>
          <a:p>
            <a:pPr>
              <a:buFontTx/>
              <a:buNone/>
            </a:pPr>
            <a:r>
              <a:rPr lang="en-US" dirty="0"/>
              <a:t>   The radius is 5 cm.</a:t>
            </a: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4572000" y="1752600"/>
          <a:ext cx="1943100" cy="676275"/>
        </p:xfrm>
        <a:graphic>
          <a:graphicData uri="http://schemas.openxmlformats.org/presentationml/2006/ole">
            <p:oleObj spid="_x0000_s2050" name="Equation" r:id="rId3" imgW="583920" imgH="203040" progId="Equation.DSMT4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4935538" y="2590800"/>
          <a:ext cx="2151062" cy="860425"/>
        </p:xfrm>
        <a:graphic>
          <a:graphicData uri="http://schemas.openxmlformats.org/presentationml/2006/ole">
            <p:oleObj spid="_x0000_s2051" name="Equation" r:id="rId4" imgW="571320" imgH="228600" progId="Equation.DSMT4">
              <p:embed/>
            </p:oleObj>
          </a:graphicData>
        </a:graphic>
      </p:graphicFrame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457200" y="1757363"/>
            <a:ext cx="3429000" cy="3581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457200" y="3124200"/>
            <a:ext cx="3429000" cy="8429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057400" y="3433763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57200" y="3581400"/>
            <a:ext cx="342900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667000" y="3281363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10 cm.</a:t>
            </a: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829175" y="3733800"/>
          <a:ext cx="4314825" cy="635000"/>
        </p:xfrm>
        <a:graphic>
          <a:graphicData uri="http://schemas.openxmlformats.org/presentationml/2006/ole">
            <p:oleObj spid="_x0000_s2053" name="Equation" r:id="rId5" imgW="1320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n-US" sz="4000"/>
              <a:t>Volume of a Sphere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6400800"/>
          </a:xfrm>
        </p:spPr>
        <p:txBody>
          <a:bodyPr/>
          <a:lstStyle/>
          <a:p>
            <a:endParaRPr lang="en-US"/>
          </a:p>
          <a:p>
            <a:r>
              <a:rPr lang="en-US"/>
              <a:t>           Volume = 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3525838" y="685800"/>
          <a:ext cx="1227137" cy="1309688"/>
        </p:xfrm>
        <a:graphic>
          <a:graphicData uri="http://schemas.openxmlformats.org/presentationml/2006/ole">
            <p:oleObj spid="_x0000_s3074" name="Equation" r:id="rId3" imgW="368280" imgH="393480" progId="Equation.DSMT4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824413" y="2133600"/>
          <a:ext cx="2341562" cy="1481138"/>
        </p:xfrm>
        <a:graphic>
          <a:graphicData uri="http://schemas.openxmlformats.org/presentationml/2006/ole">
            <p:oleObj spid="_x0000_s3075" name="Equation" r:id="rId4" imgW="622080" imgH="393480" progId="Equation.DSMT4">
              <p:embed/>
            </p:oleObj>
          </a:graphicData>
        </a:graphic>
      </p:graphicFrame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457200" y="1757363"/>
            <a:ext cx="3429000" cy="3581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457200" y="3124200"/>
            <a:ext cx="3429000" cy="842963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057400" y="3433763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2286000" y="3586163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667000" y="3281363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radius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828800" y="3124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304800"/>
          </a:xfrm>
        </p:spPr>
        <p:txBody>
          <a:bodyPr/>
          <a:lstStyle/>
          <a:p>
            <a:r>
              <a:rPr lang="en-US" sz="4000"/>
              <a:t>Find the Volume of a Sphere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6477000"/>
          </a:xfrm>
        </p:spPr>
        <p:txBody>
          <a:bodyPr/>
          <a:lstStyle/>
          <a:p>
            <a:r>
              <a:rPr lang="en-US" sz="2800"/>
              <a:t>Find the volume of the sphere.  Round your answer to the nearest whole number.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a.</a:t>
            </a:r>
          </a:p>
        </p:txBody>
      </p:sp>
      <p:graphicFrame>
        <p:nvGraphicFramePr>
          <p:cNvPr id="8208" name="Object 16"/>
          <p:cNvGraphicFramePr>
            <a:graphicFrameLocks noChangeAspect="1"/>
          </p:cNvGraphicFramePr>
          <p:nvPr>
            <p:ph sz="quarter" idx="2"/>
          </p:nvPr>
        </p:nvGraphicFramePr>
        <p:xfrm>
          <a:off x="4038600" y="5556250"/>
          <a:ext cx="2286000" cy="1225550"/>
        </p:xfrm>
        <a:graphic>
          <a:graphicData uri="http://schemas.openxmlformats.org/presentationml/2006/ole">
            <p:oleObj spid="_x0000_s4098" name="Equation" r:id="rId3" imgW="736560" imgH="393480" progId="Equation.DSMT4">
              <p:embed/>
            </p:oleObj>
          </a:graphicData>
        </a:graphic>
      </p:graphicFrame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3657600" y="1295400"/>
          <a:ext cx="1733550" cy="1096963"/>
        </p:xfrm>
        <a:graphic>
          <a:graphicData uri="http://schemas.openxmlformats.org/presentationml/2006/ole">
            <p:oleObj spid="_x0000_s4099" name="Equation" r:id="rId4" imgW="622080" imgH="393480" progId="Equation.DSMT4">
              <p:embed/>
            </p:oleObj>
          </a:graphicData>
        </a:graphic>
      </p:graphicFrame>
      <p:graphicFrame>
        <p:nvGraphicFramePr>
          <p:cNvPr id="8205" name="Object 13"/>
          <p:cNvGraphicFramePr>
            <a:graphicFrameLocks noChangeAspect="1"/>
          </p:cNvGraphicFramePr>
          <p:nvPr/>
        </p:nvGraphicFramePr>
        <p:xfrm>
          <a:off x="4038600" y="2362200"/>
          <a:ext cx="1679575" cy="1085850"/>
        </p:xfrm>
        <a:graphic>
          <a:graphicData uri="http://schemas.openxmlformats.org/presentationml/2006/ole">
            <p:oleObj spid="_x0000_s4100" name="Equation" r:id="rId5" imgW="609480" imgH="393480" progId="Equation.DSMT4">
              <p:embed/>
            </p:oleObj>
          </a:graphicData>
        </a:graphic>
      </p:graphicFrame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4038600" y="3429000"/>
          <a:ext cx="1520825" cy="1071563"/>
        </p:xfrm>
        <a:graphic>
          <a:graphicData uri="http://schemas.openxmlformats.org/presentationml/2006/ole">
            <p:oleObj spid="_x0000_s4101" name="Equation" r:id="rId6" imgW="558720" imgH="393480" progId="Equation.DSMT4">
              <p:embed/>
            </p:oleObj>
          </a:graphicData>
        </a:graphic>
      </p:graphicFrame>
      <p:graphicFrame>
        <p:nvGraphicFramePr>
          <p:cNvPr id="8207" name="Object 15"/>
          <p:cNvGraphicFramePr>
            <a:graphicFrameLocks noChangeAspect="1"/>
          </p:cNvGraphicFramePr>
          <p:nvPr/>
        </p:nvGraphicFramePr>
        <p:xfrm>
          <a:off x="4038600" y="4495800"/>
          <a:ext cx="1219200" cy="1050925"/>
        </p:xfrm>
        <a:graphic>
          <a:graphicData uri="http://schemas.openxmlformats.org/presentationml/2006/ole">
            <p:oleObj spid="_x0000_s4102" name="Equation" r:id="rId7" imgW="457200" imgH="393480" progId="Equation.DSMT4">
              <p:embed/>
            </p:oleObj>
          </a:graphicData>
        </a:graphic>
      </p:graphicFrame>
      <p:graphicFrame>
        <p:nvGraphicFramePr>
          <p:cNvPr id="8210" name="Object 18"/>
          <p:cNvGraphicFramePr>
            <a:graphicFrameLocks noChangeAspect="1"/>
          </p:cNvGraphicFramePr>
          <p:nvPr>
            <p:ph sz="quarter" idx="3"/>
          </p:nvPr>
        </p:nvGraphicFramePr>
        <p:xfrm>
          <a:off x="6400800" y="5638800"/>
          <a:ext cx="2047875" cy="896938"/>
        </p:xfrm>
        <a:graphic>
          <a:graphicData uri="http://schemas.openxmlformats.org/presentationml/2006/ole">
            <p:oleObj spid="_x0000_s4103" name="Equation" r:id="rId8" imgW="520560" imgH="228600" progId="Equation.DSMT4">
              <p:embed/>
            </p:oleObj>
          </a:graphicData>
        </a:graphic>
      </p:graphicFrame>
      <p:sp>
        <p:nvSpPr>
          <p:cNvPr id="8214" name="Oval 22"/>
          <p:cNvSpPr>
            <a:spLocks noChangeArrowheads="1"/>
          </p:cNvSpPr>
          <p:nvPr/>
        </p:nvSpPr>
        <p:spPr bwMode="auto">
          <a:xfrm>
            <a:off x="609600" y="1371600"/>
            <a:ext cx="2408238" cy="25146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5" name="Oval 23"/>
          <p:cNvSpPr>
            <a:spLocks noChangeArrowheads="1"/>
          </p:cNvSpPr>
          <p:nvPr/>
        </p:nvSpPr>
        <p:spPr bwMode="auto">
          <a:xfrm>
            <a:off x="609600" y="2379663"/>
            <a:ext cx="2408238" cy="5921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6" name="Oval 24"/>
          <p:cNvSpPr>
            <a:spLocks noChangeArrowheads="1"/>
          </p:cNvSpPr>
          <p:nvPr/>
        </p:nvSpPr>
        <p:spPr bwMode="auto">
          <a:xfrm>
            <a:off x="1752600" y="2582863"/>
            <a:ext cx="160338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1905000" y="2667000"/>
            <a:ext cx="1108075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2057400" y="23764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ft.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304800"/>
          </a:xfrm>
        </p:spPr>
        <p:txBody>
          <a:bodyPr/>
          <a:lstStyle/>
          <a:p>
            <a:r>
              <a:rPr lang="en-US" sz="4000"/>
              <a:t>Find the Volume of a Sphere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6477000"/>
          </a:xfrm>
        </p:spPr>
        <p:txBody>
          <a:bodyPr/>
          <a:lstStyle/>
          <a:p>
            <a:r>
              <a:rPr lang="en-US" sz="2800"/>
              <a:t>Find the volume of the hemisphere.  Round your answer to the nearest whole number.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b.   A hemisphere has half the volume</a:t>
            </a:r>
            <a:br>
              <a:rPr lang="en-US" sz="2800"/>
            </a:br>
            <a:r>
              <a:rPr lang="en-US" sz="2800"/>
              <a:t>of a sphere.</a:t>
            </a: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49263" y="2767013"/>
          <a:ext cx="2511425" cy="1203325"/>
        </p:xfrm>
        <a:graphic>
          <a:graphicData uri="http://schemas.openxmlformats.org/presentationml/2006/ole">
            <p:oleObj spid="_x0000_s5122" name="Equation" r:id="rId3" imgW="901440" imgH="431640" progId="Equation.DSMT4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838200" y="3962400"/>
          <a:ext cx="2449513" cy="1190625"/>
        </p:xfrm>
        <a:graphic>
          <a:graphicData uri="http://schemas.openxmlformats.org/presentationml/2006/ole">
            <p:oleObj spid="_x0000_s5123" name="Equation" r:id="rId4" imgW="888840" imgH="431640" progId="Equation.DSMT4">
              <p:embed/>
            </p:oleObj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873125" y="5105400"/>
          <a:ext cx="1450975" cy="1071563"/>
        </p:xfrm>
        <a:graphic>
          <a:graphicData uri="http://schemas.openxmlformats.org/presentationml/2006/ole">
            <p:oleObj spid="_x0000_s5124" name="Equation" r:id="rId5" imgW="533160" imgH="393480" progId="Equation.DSMT4">
              <p:embed/>
            </p:oleObj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2438400" y="5029200"/>
          <a:ext cx="2590800" cy="901700"/>
        </p:xfrm>
        <a:graphic>
          <a:graphicData uri="http://schemas.openxmlformats.org/presentationml/2006/ole">
            <p:oleObj spid="_x0000_s5125" name="Equation" r:id="rId6" imgW="583920" imgH="203040" progId="Equation.DSMT4">
              <p:embed/>
            </p:oleObj>
          </a:graphicData>
        </a:graphic>
      </p:graphicFrame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6477000" y="1219200"/>
            <a:ext cx="2408238" cy="2514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6477000" y="2227263"/>
            <a:ext cx="2408238" cy="59213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477000" y="2590800"/>
            <a:ext cx="2438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Oval 21"/>
          <p:cNvSpPr>
            <a:spLocks noChangeArrowheads="1"/>
          </p:cNvSpPr>
          <p:nvPr/>
        </p:nvSpPr>
        <p:spPr bwMode="auto">
          <a:xfrm>
            <a:off x="7620000" y="2430463"/>
            <a:ext cx="160338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7924800" y="22240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5 </a:t>
            </a:r>
            <a:r>
              <a:rPr lang="en-US" b="1"/>
              <a:t>in.</a:t>
            </a:r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7696200" y="2514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304800"/>
          </a:xfrm>
        </p:spPr>
        <p:txBody>
          <a:bodyPr/>
          <a:lstStyle/>
          <a:p>
            <a:r>
              <a:rPr lang="en-US" sz="4000"/>
              <a:t>Find the Volume of a Sphere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6477000"/>
          </a:xfrm>
        </p:spPr>
        <p:txBody>
          <a:bodyPr/>
          <a:lstStyle/>
          <a:p>
            <a:r>
              <a:rPr lang="en-US" sz="2800"/>
              <a:t>Find the volume of the sphere.  Round your answer to the nearest whole number.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a.</a:t>
            </a: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657600" y="1295400"/>
          <a:ext cx="1733550" cy="1096963"/>
        </p:xfrm>
        <a:graphic>
          <a:graphicData uri="http://schemas.openxmlformats.org/presentationml/2006/ole">
            <p:oleObj spid="_x0000_s6146" name="Equation" r:id="rId3" imgW="622080" imgH="393480" progId="Equation.DSMT4">
              <p:embed/>
            </p:oleObj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4038600" y="2362200"/>
          <a:ext cx="1679575" cy="1085850"/>
        </p:xfrm>
        <a:graphic>
          <a:graphicData uri="http://schemas.openxmlformats.org/presentationml/2006/ole">
            <p:oleObj spid="_x0000_s6147" name="Equation" r:id="rId4" imgW="609480" imgH="393480" progId="Equation.DSMT4">
              <p:embed/>
            </p:oleObj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4038600" y="3429000"/>
          <a:ext cx="1970088" cy="1071563"/>
        </p:xfrm>
        <a:graphic>
          <a:graphicData uri="http://schemas.openxmlformats.org/presentationml/2006/ole">
            <p:oleObj spid="_x0000_s6148" name="Equation" r:id="rId5" imgW="723600" imgH="393480" progId="Equation.DSMT4">
              <p:embed/>
            </p:oleObj>
          </a:graphicData>
        </a:graphic>
      </p:graphicFrame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3962400" y="4648200"/>
          <a:ext cx="1879600" cy="676275"/>
        </p:xfrm>
        <a:graphic>
          <a:graphicData uri="http://schemas.openxmlformats.org/presentationml/2006/ole">
            <p:oleObj spid="_x0000_s6149" name="Equation" r:id="rId6" imgW="495000" imgH="177480" progId="Equation.DSMT4">
              <p:embed/>
            </p:oleObj>
          </a:graphicData>
        </a:graphic>
      </p:graphicFrame>
      <p:graphicFrame>
        <p:nvGraphicFramePr>
          <p:cNvPr id="13321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3962400" y="5410200"/>
          <a:ext cx="2047875" cy="712788"/>
        </p:xfrm>
        <a:graphic>
          <a:graphicData uri="http://schemas.openxmlformats.org/presentationml/2006/ole">
            <p:oleObj spid="_x0000_s6150" name="Equation" r:id="rId7" imgW="583920" imgH="203040" progId="Equation.DSMT4">
              <p:embed/>
            </p:oleObj>
          </a:graphicData>
        </a:graphic>
      </p:graphicFrame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609600" y="1371600"/>
            <a:ext cx="2408238" cy="25146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609600" y="2379663"/>
            <a:ext cx="2408238" cy="592137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Oval 12"/>
          <p:cNvSpPr>
            <a:spLocks noChangeArrowheads="1"/>
          </p:cNvSpPr>
          <p:nvPr/>
        </p:nvSpPr>
        <p:spPr bwMode="auto">
          <a:xfrm>
            <a:off x="1752600" y="2582863"/>
            <a:ext cx="160338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1905000" y="2667000"/>
            <a:ext cx="1108075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057400" y="23764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6 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br>
              <a:rPr lang="en-US" dirty="0" smtClean="0"/>
            </a:br>
            <a:r>
              <a:rPr lang="en-US" dirty="0" smtClean="0"/>
              <a:t>Worksheet 24 and </a:t>
            </a:r>
            <a:r>
              <a:rPr lang="en-US" smtClean="0"/>
              <a:t>26 in packet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124200" y="28956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657600" y="33528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3505200" y="32004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3352800" y="30480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124200" y="28956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2743200"/>
            <a:ext cx="1600200" cy="14478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525</Words>
  <Application>Microsoft Office PowerPoint</Application>
  <PresentationFormat>On-screen Show (4:3)</PresentationFormat>
  <Paragraphs>89</Paragraphs>
  <Slides>71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71</vt:i4>
      </vt:variant>
    </vt:vector>
  </HeadingPairs>
  <TitlesOfParts>
    <vt:vector size="74" baseType="lpstr">
      <vt:lpstr>Default Design</vt:lpstr>
      <vt:lpstr>MathType 5.0 Equation</vt:lpstr>
      <vt:lpstr>Microsoft Equation 3.0</vt:lpstr>
      <vt:lpstr>The difference between prisms &amp; pyramids.</vt:lpstr>
      <vt:lpstr>Pyramids and prisms are specific kinds of polyhedra. The word polyhedra is the plural form of polyhedron.</vt:lpstr>
      <vt:lpstr>A polygon is a 2-dimensional shape.</vt:lpstr>
      <vt:lpstr>A polyhedron is a 3-dimensional shape.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A prism is made of congruent shapes.</vt:lpstr>
      <vt:lpstr>A pyramid is made of similar shapes that get smaller and smaller.</vt:lpstr>
      <vt:lpstr>If you know the names of common polygons, then naming a prism or pyramid will be easy for you.</vt:lpstr>
      <vt:lpstr>Look at the polygon on the bottom of the shape.</vt:lpstr>
      <vt:lpstr>Slide 45</vt:lpstr>
      <vt:lpstr>Slide 46</vt:lpstr>
      <vt:lpstr>Slide 47</vt:lpstr>
      <vt:lpstr>This is a pentagon.</vt:lpstr>
      <vt:lpstr>Slide 49</vt:lpstr>
      <vt:lpstr>Slide 50</vt:lpstr>
      <vt:lpstr>Slide 51</vt:lpstr>
      <vt:lpstr>Slide 52</vt:lpstr>
      <vt:lpstr>Slide 53</vt:lpstr>
      <vt:lpstr>If you know the common polygons and if you know the difference between a prism and a pyramid, naming these shapes is easy.</vt:lpstr>
      <vt:lpstr>The only unique name that you have to remember is the “cube.”</vt:lpstr>
      <vt:lpstr>A cube is a specific kind of rectangular prism.</vt:lpstr>
      <vt:lpstr>A rectangular prism that has 6 congruent faces is called a cube.</vt:lpstr>
      <vt:lpstr>Slide 58</vt:lpstr>
      <vt:lpstr>Slide 59</vt:lpstr>
      <vt:lpstr>Slide 60</vt:lpstr>
      <vt:lpstr>Slide 61</vt:lpstr>
      <vt:lpstr>Slide 62</vt:lpstr>
      <vt:lpstr>Slide 63</vt:lpstr>
      <vt:lpstr>Surface Area of a Sphere</vt:lpstr>
      <vt:lpstr>Find the Surface Area of a Sphere</vt:lpstr>
      <vt:lpstr>Find the Surface Area of a Sphere</vt:lpstr>
      <vt:lpstr>Volume of a Sphere</vt:lpstr>
      <vt:lpstr>Find the Volume of a Sphere</vt:lpstr>
      <vt:lpstr>Find the Volume of a Sphere</vt:lpstr>
      <vt:lpstr>Find the Volume of a Sphere</vt:lpstr>
      <vt:lpstr>Assignment Worksheet 24 and 26 in packet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Mariemont City Schools</dc:creator>
  <cp:lastModifiedBy>BeasoA</cp:lastModifiedBy>
  <cp:revision>11</cp:revision>
  <dcterms:created xsi:type="dcterms:W3CDTF">2000-01-27T12:27:54Z</dcterms:created>
  <dcterms:modified xsi:type="dcterms:W3CDTF">2011-03-08T15:38:02Z</dcterms:modified>
</cp:coreProperties>
</file>